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 Extra Bold" charset="1" panose="020B0906030804020204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Arimo" charset="1" panose="020B0604020202020204"/>
      <p:regular r:id="rId24"/>
    </p:embeddedFont>
    <p:embeddedFont>
      <p:font typeface="Montserrat Bold" charset="1" panose="00000800000000000000"/>
      <p:regular r:id="rId25"/>
    </p:embeddedFont>
    <p:embeddedFont>
      <p:font typeface="Montserra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Switch Me Platform 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Yuval nurlian &amp; Sahar Slavkin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29892" r="0" b="-2989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356712" y="1514784"/>
            <a:ext cx="2154276" cy="91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Arowwai Industries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53104" y="1028700"/>
            <a:ext cx="12336448" cy="8064953"/>
          </a:xfrm>
          <a:custGeom>
            <a:avLst/>
            <a:gdLst/>
            <a:ahLst/>
            <a:cxnLst/>
            <a:rect r="r" b="b" t="t" l="l"/>
            <a:pathLst>
              <a:path h="8064953" w="12336448">
                <a:moveTo>
                  <a:pt x="0" y="0"/>
                </a:moveTo>
                <a:lnTo>
                  <a:pt x="12336447" y="0"/>
                </a:lnTo>
                <a:lnTo>
                  <a:pt x="12336447" y="8064953"/>
                </a:lnTo>
                <a:lnTo>
                  <a:pt x="0" y="806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70438" y="-104775"/>
            <a:ext cx="9426414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Database 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561" y="7086790"/>
            <a:ext cx="3217508" cy="3365332"/>
          </a:xfrm>
          <a:custGeom>
            <a:avLst/>
            <a:gdLst/>
            <a:ahLst/>
            <a:cxnLst/>
            <a:rect r="r" b="b" t="t" l="l"/>
            <a:pathLst>
              <a:path h="3365332" w="3217508">
                <a:moveTo>
                  <a:pt x="0" y="0"/>
                </a:moveTo>
                <a:lnTo>
                  <a:pt x="3217508" y="0"/>
                </a:lnTo>
                <a:lnTo>
                  <a:pt x="3217508" y="3365331"/>
                </a:lnTo>
                <a:lnTo>
                  <a:pt x="0" y="3365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521430"/>
            <a:ext cx="2958901" cy="4736870"/>
            <a:chOff x="0" y="0"/>
            <a:chExt cx="926281" cy="14828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281" cy="1482873"/>
            </a:xfrm>
            <a:custGeom>
              <a:avLst/>
              <a:gdLst/>
              <a:ahLst/>
              <a:cxnLst/>
              <a:rect r="r" b="b" t="t" l="l"/>
              <a:pathLst>
                <a:path h="148287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1441009"/>
                  </a:lnTo>
                  <a:cubicBezTo>
                    <a:pt x="926281" y="1452112"/>
                    <a:pt x="921870" y="1462760"/>
                    <a:pt x="914019" y="1470611"/>
                  </a:cubicBezTo>
                  <a:cubicBezTo>
                    <a:pt x="906168" y="1478462"/>
                    <a:pt x="895520" y="1482873"/>
                    <a:pt x="884417" y="1482873"/>
                  </a:cubicBezTo>
                  <a:lnTo>
                    <a:pt x="41864" y="1482873"/>
                  </a:lnTo>
                  <a:cubicBezTo>
                    <a:pt x="30761" y="1482873"/>
                    <a:pt x="20113" y="1478462"/>
                    <a:pt x="12262" y="1470611"/>
                  </a:cubicBezTo>
                  <a:cubicBezTo>
                    <a:pt x="4411" y="1462760"/>
                    <a:pt x="0" y="1452112"/>
                    <a:pt x="0" y="144100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6281" cy="15209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64550" y="4521430"/>
            <a:ext cx="2958901" cy="4736870"/>
            <a:chOff x="0" y="0"/>
            <a:chExt cx="926281" cy="14828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6281" cy="1482873"/>
            </a:xfrm>
            <a:custGeom>
              <a:avLst/>
              <a:gdLst/>
              <a:ahLst/>
              <a:cxnLst/>
              <a:rect r="r" b="b" t="t" l="l"/>
              <a:pathLst>
                <a:path h="148287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1441009"/>
                  </a:lnTo>
                  <a:cubicBezTo>
                    <a:pt x="926281" y="1452112"/>
                    <a:pt x="921870" y="1462760"/>
                    <a:pt x="914019" y="1470611"/>
                  </a:cubicBezTo>
                  <a:cubicBezTo>
                    <a:pt x="906168" y="1478462"/>
                    <a:pt x="895520" y="1482873"/>
                    <a:pt x="884417" y="1482873"/>
                  </a:cubicBezTo>
                  <a:lnTo>
                    <a:pt x="41864" y="1482873"/>
                  </a:lnTo>
                  <a:cubicBezTo>
                    <a:pt x="30761" y="1482873"/>
                    <a:pt x="20113" y="1478462"/>
                    <a:pt x="12262" y="1470611"/>
                  </a:cubicBezTo>
                  <a:cubicBezTo>
                    <a:pt x="4411" y="1462760"/>
                    <a:pt x="0" y="1452112"/>
                    <a:pt x="0" y="144100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26281" cy="15209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348115" y="4521430"/>
            <a:ext cx="2958901" cy="4736870"/>
            <a:chOff x="0" y="0"/>
            <a:chExt cx="926281" cy="14828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6281" cy="1482873"/>
            </a:xfrm>
            <a:custGeom>
              <a:avLst/>
              <a:gdLst/>
              <a:ahLst/>
              <a:cxnLst/>
              <a:rect r="r" b="b" t="t" l="l"/>
              <a:pathLst>
                <a:path h="148287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1441009"/>
                  </a:lnTo>
                  <a:cubicBezTo>
                    <a:pt x="926281" y="1452112"/>
                    <a:pt x="921870" y="1462760"/>
                    <a:pt x="914019" y="1470611"/>
                  </a:cubicBezTo>
                  <a:cubicBezTo>
                    <a:pt x="906168" y="1478462"/>
                    <a:pt x="895520" y="1482873"/>
                    <a:pt x="884417" y="1482873"/>
                  </a:cubicBezTo>
                  <a:lnTo>
                    <a:pt x="41864" y="1482873"/>
                  </a:lnTo>
                  <a:cubicBezTo>
                    <a:pt x="30761" y="1482873"/>
                    <a:pt x="20113" y="1478462"/>
                    <a:pt x="12262" y="1470611"/>
                  </a:cubicBezTo>
                  <a:cubicBezTo>
                    <a:pt x="4411" y="1462760"/>
                    <a:pt x="0" y="1452112"/>
                    <a:pt x="0" y="144100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26281" cy="15209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83965" y="4521430"/>
            <a:ext cx="2958901" cy="4736870"/>
            <a:chOff x="0" y="0"/>
            <a:chExt cx="926281" cy="14828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6281" cy="1482873"/>
            </a:xfrm>
            <a:custGeom>
              <a:avLst/>
              <a:gdLst/>
              <a:ahLst/>
              <a:cxnLst/>
              <a:rect r="r" b="b" t="t" l="l"/>
              <a:pathLst>
                <a:path h="148287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1441009"/>
                  </a:lnTo>
                  <a:cubicBezTo>
                    <a:pt x="926281" y="1452112"/>
                    <a:pt x="921870" y="1462760"/>
                    <a:pt x="914019" y="1470611"/>
                  </a:cubicBezTo>
                  <a:cubicBezTo>
                    <a:pt x="906168" y="1478462"/>
                    <a:pt x="895520" y="1482873"/>
                    <a:pt x="884417" y="1482873"/>
                  </a:cubicBezTo>
                  <a:lnTo>
                    <a:pt x="41864" y="1482873"/>
                  </a:lnTo>
                  <a:cubicBezTo>
                    <a:pt x="30761" y="1482873"/>
                    <a:pt x="20113" y="1478462"/>
                    <a:pt x="12262" y="1470611"/>
                  </a:cubicBezTo>
                  <a:cubicBezTo>
                    <a:pt x="4411" y="1462760"/>
                    <a:pt x="0" y="1452112"/>
                    <a:pt x="0" y="144100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26281" cy="15209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300399" y="4521430"/>
            <a:ext cx="2958901" cy="4736870"/>
            <a:chOff x="0" y="0"/>
            <a:chExt cx="926281" cy="14828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6281" cy="1482873"/>
            </a:xfrm>
            <a:custGeom>
              <a:avLst/>
              <a:gdLst/>
              <a:ahLst/>
              <a:cxnLst/>
              <a:rect r="r" b="b" t="t" l="l"/>
              <a:pathLst>
                <a:path h="148287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1441009"/>
                  </a:lnTo>
                  <a:cubicBezTo>
                    <a:pt x="926281" y="1452112"/>
                    <a:pt x="921870" y="1462760"/>
                    <a:pt x="914019" y="1470611"/>
                  </a:cubicBezTo>
                  <a:cubicBezTo>
                    <a:pt x="906168" y="1478462"/>
                    <a:pt x="895520" y="1482873"/>
                    <a:pt x="884417" y="1482873"/>
                  </a:cubicBezTo>
                  <a:lnTo>
                    <a:pt x="41864" y="1482873"/>
                  </a:lnTo>
                  <a:cubicBezTo>
                    <a:pt x="30761" y="1482873"/>
                    <a:pt x="20113" y="1478462"/>
                    <a:pt x="12262" y="1470611"/>
                  </a:cubicBezTo>
                  <a:cubicBezTo>
                    <a:pt x="4411" y="1462760"/>
                    <a:pt x="0" y="1452112"/>
                    <a:pt x="0" y="144100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6281" cy="15209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642799" y="450952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 STAGES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7864" y="6052290"/>
            <a:ext cx="240493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Writing a detailed specification for the platform.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Creating UX/UI documentation.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-Establishing infrastructure for the project, including a connection to the 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57114" y="6052290"/>
            <a:ext cx="240493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Creating the user interface using Angular.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Developing forms for adding/editing products.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Connecting to APIs for real-time data retrieval.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Product viewing modes  Table view with filters + single product view mode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93937" y="6052290"/>
            <a:ext cx="240493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Setting up the database using MySQL/Oracle.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Developing APIs for user, product, and exchange management.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Building an AI-powered API for price evaluation.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Implementing user authentication.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71150" y="6052290"/>
            <a:ext cx="2404934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Performing unit tests and integration tests for all modules.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Fixing bugs and improving system performance.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Conducting user experience (UX) testing.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Fully integrating the frontend, backend, and AI price evaluation API.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47715" y="6052290"/>
            <a:ext cx="2404934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Preparing the first version of the platform for launch.</a:t>
            </a:r>
          </a:p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Presenting the project with a live demonstration.</a:t>
            </a:r>
          </a:p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Gathering feedback for future improvements.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-1188" y="-19520"/>
            <a:ext cx="2415781" cy="2526770"/>
          </a:xfrm>
          <a:custGeom>
            <a:avLst/>
            <a:gdLst/>
            <a:ahLst/>
            <a:cxnLst/>
            <a:rect r="r" b="b" t="t" l="l"/>
            <a:pathLst>
              <a:path h="2526770" w="2415781">
                <a:moveTo>
                  <a:pt x="0" y="0"/>
                </a:moveTo>
                <a:lnTo>
                  <a:pt x="2415782" y="0"/>
                </a:lnTo>
                <a:lnTo>
                  <a:pt x="2415782" y="2526771"/>
                </a:lnTo>
                <a:lnTo>
                  <a:pt x="0" y="252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90102" y="4904031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Planning and Design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93937" y="4904031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Development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41533" y="4904031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9786" y="4904031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and Integration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61802" y="4904031"/>
            <a:ext cx="2436096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Launch and Documentation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6021" y="-492133"/>
            <a:ext cx="8321979" cy="10779133"/>
          </a:xfrm>
          <a:custGeom>
            <a:avLst/>
            <a:gdLst/>
            <a:ahLst/>
            <a:cxnLst/>
            <a:rect r="r" b="b" t="t" l="l"/>
            <a:pathLst>
              <a:path h="10779133" w="8321979">
                <a:moveTo>
                  <a:pt x="0" y="0"/>
                </a:moveTo>
                <a:lnTo>
                  <a:pt x="8321979" y="0"/>
                </a:lnTo>
                <a:lnTo>
                  <a:pt x="8321979" y="10779133"/>
                </a:lnTo>
                <a:lnTo>
                  <a:pt x="0" y="1077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63" t="0" r="-1476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9945" y="2624030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5813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58387" y="2912807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41014" y="198781"/>
            <a:ext cx="2772169" cy="685553"/>
            <a:chOff x="0" y="0"/>
            <a:chExt cx="1013291" cy="250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1. Specification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61180" y="731997"/>
            <a:ext cx="11731837" cy="1044845"/>
            <a:chOff x="0" y="0"/>
            <a:chExt cx="3141448" cy="2797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41448" cy="279779"/>
            </a:xfrm>
            <a:custGeom>
              <a:avLst/>
              <a:gdLst/>
              <a:ahLst/>
              <a:cxnLst/>
              <a:rect r="r" b="b" t="t" l="l"/>
              <a:pathLst>
                <a:path h="279779" w="3141448">
                  <a:moveTo>
                    <a:pt x="9239" y="0"/>
                  </a:moveTo>
                  <a:lnTo>
                    <a:pt x="3132210" y="0"/>
                  </a:lnTo>
                  <a:cubicBezTo>
                    <a:pt x="3134660" y="0"/>
                    <a:pt x="3137010" y="973"/>
                    <a:pt x="3138743" y="2706"/>
                  </a:cubicBezTo>
                  <a:cubicBezTo>
                    <a:pt x="3140475" y="4439"/>
                    <a:pt x="3141448" y="6788"/>
                    <a:pt x="3141448" y="9239"/>
                  </a:cubicBezTo>
                  <a:lnTo>
                    <a:pt x="3141448" y="270541"/>
                  </a:lnTo>
                  <a:cubicBezTo>
                    <a:pt x="3141448" y="275643"/>
                    <a:pt x="3137312" y="279779"/>
                    <a:pt x="3132210" y="279779"/>
                  </a:cubicBezTo>
                  <a:lnTo>
                    <a:pt x="9239" y="279779"/>
                  </a:lnTo>
                  <a:cubicBezTo>
                    <a:pt x="4136" y="279779"/>
                    <a:pt x="0" y="275643"/>
                    <a:pt x="0" y="270541"/>
                  </a:cubicBezTo>
                  <a:lnTo>
                    <a:pt x="0" y="9239"/>
                  </a:lnTo>
                  <a:cubicBezTo>
                    <a:pt x="0" y="4136"/>
                    <a:pt x="4136" y="0"/>
                    <a:pt x="923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41448" cy="317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41014" y="2123776"/>
            <a:ext cx="2772169" cy="685553"/>
            <a:chOff x="0" y="0"/>
            <a:chExt cx="1013291" cy="250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2. Mockups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61180" y="2656992"/>
            <a:ext cx="11731837" cy="1044845"/>
            <a:chOff x="0" y="0"/>
            <a:chExt cx="3141448" cy="2797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41448" cy="279779"/>
            </a:xfrm>
            <a:custGeom>
              <a:avLst/>
              <a:gdLst/>
              <a:ahLst/>
              <a:cxnLst/>
              <a:rect r="r" b="b" t="t" l="l"/>
              <a:pathLst>
                <a:path h="279779" w="3141448">
                  <a:moveTo>
                    <a:pt x="9239" y="0"/>
                  </a:moveTo>
                  <a:lnTo>
                    <a:pt x="3132210" y="0"/>
                  </a:lnTo>
                  <a:cubicBezTo>
                    <a:pt x="3134660" y="0"/>
                    <a:pt x="3137010" y="973"/>
                    <a:pt x="3138743" y="2706"/>
                  </a:cubicBezTo>
                  <a:cubicBezTo>
                    <a:pt x="3140475" y="4439"/>
                    <a:pt x="3141448" y="6788"/>
                    <a:pt x="3141448" y="9239"/>
                  </a:cubicBezTo>
                  <a:lnTo>
                    <a:pt x="3141448" y="270541"/>
                  </a:lnTo>
                  <a:cubicBezTo>
                    <a:pt x="3141448" y="275643"/>
                    <a:pt x="3137312" y="279779"/>
                    <a:pt x="3132210" y="279779"/>
                  </a:cubicBezTo>
                  <a:lnTo>
                    <a:pt x="9239" y="279779"/>
                  </a:lnTo>
                  <a:cubicBezTo>
                    <a:pt x="4136" y="279779"/>
                    <a:pt x="0" y="275643"/>
                    <a:pt x="0" y="270541"/>
                  </a:cubicBezTo>
                  <a:lnTo>
                    <a:pt x="0" y="9239"/>
                  </a:lnTo>
                  <a:cubicBezTo>
                    <a:pt x="0" y="4136"/>
                    <a:pt x="4136" y="0"/>
                    <a:pt x="923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141448" cy="317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12589" y="4044737"/>
            <a:ext cx="4629020" cy="685553"/>
            <a:chOff x="0" y="0"/>
            <a:chExt cx="1692012" cy="2505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2012" cy="250585"/>
            </a:xfrm>
            <a:custGeom>
              <a:avLst/>
              <a:gdLst/>
              <a:ahLst/>
              <a:cxnLst/>
              <a:rect r="r" b="b" t="t" l="l"/>
              <a:pathLst>
                <a:path h="250585" w="1692012">
                  <a:moveTo>
                    <a:pt x="76934" y="0"/>
                  </a:moveTo>
                  <a:lnTo>
                    <a:pt x="1615079" y="0"/>
                  </a:lnTo>
                  <a:cubicBezTo>
                    <a:pt x="1635483" y="0"/>
                    <a:pt x="1655051" y="8106"/>
                    <a:pt x="1669479" y="22533"/>
                  </a:cubicBezTo>
                  <a:cubicBezTo>
                    <a:pt x="1683907" y="36961"/>
                    <a:pt x="1692012" y="56530"/>
                    <a:pt x="1692012" y="76934"/>
                  </a:cubicBezTo>
                  <a:lnTo>
                    <a:pt x="1692012" y="173652"/>
                  </a:lnTo>
                  <a:cubicBezTo>
                    <a:pt x="1692012" y="194056"/>
                    <a:pt x="1683907" y="213624"/>
                    <a:pt x="1669479" y="228052"/>
                  </a:cubicBezTo>
                  <a:cubicBezTo>
                    <a:pt x="1655051" y="242480"/>
                    <a:pt x="1635483" y="250585"/>
                    <a:pt x="1615079" y="250585"/>
                  </a:cubicBezTo>
                  <a:lnTo>
                    <a:pt x="76934" y="250585"/>
                  </a:lnTo>
                  <a:cubicBezTo>
                    <a:pt x="34444" y="250585"/>
                    <a:pt x="0" y="216141"/>
                    <a:pt x="0" y="173652"/>
                  </a:cubicBezTo>
                  <a:lnTo>
                    <a:pt x="0" y="76934"/>
                  </a:lnTo>
                  <a:cubicBezTo>
                    <a:pt x="0" y="56530"/>
                    <a:pt x="8106" y="36961"/>
                    <a:pt x="22533" y="22533"/>
                  </a:cubicBezTo>
                  <a:cubicBezTo>
                    <a:pt x="36961" y="8106"/>
                    <a:pt x="56530" y="0"/>
                    <a:pt x="769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692012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3.   Back-End + Front-End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61180" y="4577954"/>
            <a:ext cx="11731837" cy="1439919"/>
            <a:chOff x="0" y="0"/>
            <a:chExt cx="3141448" cy="3855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41448" cy="385569"/>
            </a:xfrm>
            <a:custGeom>
              <a:avLst/>
              <a:gdLst/>
              <a:ahLst/>
              <a:cxnLst/>
              <a:rect r="r" b="b" t="t" l="l"/>
              <a:pathLst>
                <a:path h="385569" w="3141448">
                  <a:moveTo>
                    <a:pt x="9239" y="0"/>
                  </a:moveTo>
                  <a:lnTo>
                    <a:pt x="3132210" y="0"/>
                  </a:lnTo>
                  <a:cubicBezTo>
                    <a:pt x="3134660" y="0"/>
                    <a:pt x="3137010" y="973"/>
                    <a:pt x="3138743" y="2706"/>
                  </a:cubicBezTo>
                  <a:cubicBezTo>
                    <a:pt x="3140475" y="4439"/>
                    <a:pt x="3141448" y="6788"/>
                    <a:pt x="3141448" y="9239"/>
                  </a:cubicBezTo>
                  <a:lnTo>
                    <a:pt x="3141448" y="376330"/>
                  </a:lnTo>
                  <a:cubicBezTo>
                    <a:pt x="3141448" y="381433"/>
                    <a:pt x="3137312" y="385569"/>
                    <a:pt x="3132210" y="385569"/>
                  </a:cubicBezTo>
                  <a:lnTo>
                    <a:pt x="9239" y="385569"/>
                  </a:lnTo>
                  <a:cubicBezTo>
                    <a:pt x="6788" y="385569"/>
                    <a:pt x="4439" y="384596"/>
                    <a:pt x="2706" y="382863"/>
                  </a:cubicBezTo>
                  <a:cubicBezTo>
                    <a:pt x="973" y="381130"/>
                    <a:pt x="0" y="378781"/>
                    <a:pt x="0" y="376330"/>
                  </a:cubicBezTo>
                  <a:lnTo>
                    <a:pt x="0" y="9239"/>
                  </a:lnTo>
                  <a:cubicBezTo>
                    <a:pt x="0" y="4136"/>
                    <a:pt x="4136" y="0"/>
                    <a:pt x="923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141448" cy="423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250708" y="836709"/>
            <a:ext cx="9752781" cy="945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specification phase includes defining the project's objectives, identifying user needs, and describing the functional and non-functional requirements.</a:t>
            </a:r>
          </a:p>
          <a:p>
            <a:pPr algn="ctr" marL="0" indent="0" lvl="0">
              <a:lnSpc>
                <a:spcPts val="2491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3250708" y="2761704"/>
            <a:ext cx="9752781" cy="63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1"/>
              </a:lnSpc>
              <a:spcBef>
                <a:spcPct val="0"/>
              </a:spcBef>
            </a:pPr>
            <a:r>
              <a:rPr lang="en-US" sz="177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Creating relevant screens such as a user login screen, a product upload screen, a product viewing screen, a platform admin screen, and more.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50708" y="4682665"/>
            <a:ext cx="9752781" cy="157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back-end phase includes developing business logic, managing the database, and integrating AI technologies for item valuation and smart matching. Additionally, APIs are built for communication with the front-end, with a focus on data security and fast user response.</a:t>
            </a:r>
          </a:p>
          <a:p>
            <a:pPr algn="ctr" marL="0" indent="0" lvl="0">
              <a:lnSpc>
                <a:spcPts val="2491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6741014" y="6256708"/>
            <a:ext cx="2772169" cy="685553"/>
            <a:chOff x="0" y="0"/>
            <a:chExt cx="1013291" cy="25058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4. Mockups 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261180" y="6789924"/>
            <a:ext cx="11731837" cy="1044845"/>
            <a:chOff x="0" y="0"/>
            <a:chExt cx="3141448" cy="27977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41448" cy="279779"/>
            </a:xfrm>
            <a:custGeom>
              <a:avLst/>
              <a:gdLst/>
              <a:ahLst/>
              <a:cxnLst/>
              <a:rect r="r" b="b" t="t" l="l"/>
              <a:pathLst>
                <a:path h="279779" w="3141448">
                  <a:moveTo>
                    <a:pt x="9239" y="0"/>
                  </a:moveTo>
                  <a:lnTo>
                    <a:pt x="3132210" y="0"/>
                  </a:lnTo>
                  <a:cubicBezTo>
                    <a:pt x="3134660" y="0"/>
                    <a:pt x="3137010" y="973"/>
                    <a:pt x="3138743" y="2706"/>
                  </a:cubicBezTo>
                  <a:cubicBezTo>
                    <a:pt x="3140475" y="4439"/>
                    <a:pt x="3141448" y="6788"/>
                    <a:pt x="3141448" y="9239"/>
                  </a:cubicBezTo>
                  <a:lnTo>
                    <a:pt x="3141448" y="270541"/>
                  </a:lnTo>
                  <a:cubicBezTo>
                    <a:pt x="3141448" y="275643"/>
                    <a:pt x="3137312" y="279779"/>
                    <a:pt x="3132210" y="279779"/>
                  </a:cubicBezTo>
                  <a:lnTo>
                    <a:pt x="9239" y="279779"/>
                  </a:lnTo>
                  <a:cubicBezTo>
                    <a:pt x="4136" y="279779"/>
                    <a:pt x="0" y="275643"/>
                    <a:pt x="0" y="270541"/>
                  </a:cubicBezTo>
                  <a:lnTo>
                    <a:pt x="0" y="9239"/>
                  </a:lnTo>
                  <a:cubicBezTo>
                    <a:pt x="0" y="4136"/>
                    <a:pt x="4136" y="0"/>
                    <a:pt x="923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3141448" cy="317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250708" y="6894636"/>
            <a:ext cx="9752781" cy="63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1"/>
              </a:lnSpc>
              <a:spcBef>
                <a:spcPct val="0"/>
              </a:spcBef>
            </a:pPr>
            <a:r>
              <a:rPr lang="en-US" sz="177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Creating relevant screens such as a user login screen, a product upload screen, a product viewing screen, a platform admin screen, and more.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5813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58387" y="2912807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-387099" y="1396053"/>
          <a:ext cx="17646399" cy="7463727"/>
        </p:xfrm>
        <a:graphic>
          <a:graphicData uri="http://schemas.openxmlformats.org/drawingml/2006/table">
            <a:tbl>
              <a:tblPr/>
              <a:tblGrid>
                <a:gridCol w="2057753"/>
                <a:gridCol w="5528284"/>
                <a:gridCol w="5183981"/>
                <a:gridCol w="4876382"/>
              </a:tblGrid>
              <a:tr h="13565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Bunz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Swap.com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Marketplace (facebook)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</a:tr>
              <a:tr h="29041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DFD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general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Bunz is a Canadian platform for exchanging items, focusing on cashless transactions using an internal currency called Bunz Points.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Swap.com is an American platform for exchanging, buying, and selling second-hand items, with a focus on family-oriented products like children's clothing, toys, and books.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Facebook Marketplace is an online marketplace within Facebook that allows users to buy, sell, and exchange second-hand items easily and accessibly to a wide audience.</a:t>
                      </a:r>
                      <a:endParaRPr lang="en-US" sz="1100"/>
                    </a:p>
                    <a:p>
                      <a:pPr algn="ctr" rtl="true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3202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DFD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system based on an internal currency as a substitute for money.</a:t>
                      </a:r>
                      <a:endParaRPr lang="en-US" sz="1100"/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Absence of a price valuation mechanism.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Manual product search.</a:t>
                      </a:r>
                      <a:endParaRPr lang="en-US" sz="1100"/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selection in certain categories.</a:t>
                      </a:r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Physical price evaluation by sending the item to the company's warehouses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a built-in exchange mechanism.</a:t>
                      </a:r>
                      <a:endParaRPr lang="en-US" sz="1100"/>
                    </a:p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Risk of unsafe transactions due to lack of oversight.</a:t>
                      </a:r>
                    </a:p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Absence of a price valuation mechanism.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4513434" y="184442"/>
            <a:ext cx="7884841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Competitor Analysis</a:t>
            </a:r>
          </a:p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879" y="6849670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06781" y="226766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2879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85" t="-32705" r="-65463" b="-5066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30191" y="6849670"/>
            <a:ext cx="3296071" cy="946825"/>
            <a:chOff x="0" y="0"/>
            <a:chExt cx="922973" cy="2651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030191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01" t="-39072" r="-124934" b="-27274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496477" y="6849670"/>
            <a:ext cx="3296071" cy="946825"/>
            <a:chOff x="0" y="0"/>
            <a:chExt cx="922973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496477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976" t="-14653" r="-21860" b="-2208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962764" y="6849670"/>
            <a:ext cx="3296071" cy="946825"/>
            <a:chOff x="0" y="0"/>
            <a:chExt cx="922973" cy="2651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62764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0" y="0"/>
                </a:lnTo>
                <a:lnTo>
                  <a:pt x="3296070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994" t="-7055" r="-50600" b="-44107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429050" y="6849670"/>
            <a:ext cx="3296071" cy="946825"/>
            <a:chOff x="0" y="0"/>
            <a:chExt cx="922973" cy="2651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429050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251" r="0" b="-28251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0191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57503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Alfredo Torres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57503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23789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Juliana Silva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23789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90076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Gallego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90076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Expert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54134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54134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251583" y="268737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251583" y="331287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251583" y="393811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251583" y="456362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251583" y="518886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251583" y="581436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2251583" y="643960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2251583" y="706511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251583" y="778463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2251583" y="856131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8" y="0"/>
                </a:lnTo>
                <a:lnTo>
                  <a:pt x="510938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62378" y="-62545"/>
            <a:ext cx="6925622" cy="10602404"/>
          </a:xfrm>
          <a:custGeom>
            <a:avLst/>
            <a:gdLst/>
            <a:ahLst/>
            <a:cxnLst/>
            <a:rect r="r" b="b" t="t" l="l"/>
            <a:pathLst>
              <a:path h="10602404" w="6925622">
                <a:moveTo>
                  <a:pt x="0" y="0"/>
                </a:moveTo>
                <a:lnTo>
                  <a:pt x="6925622" y="0"/>
                </a:lnTo>
                <a:lnTo>
                  <a:pt x="6925622" y="10602405"/>
                </a:lnTo>
                <a:lnTo>
                  <a:pt x="0" y="1060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839" t="0" r="-113182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63160" y="895350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1237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2308" y="261214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2647125"/>
            <a:ext cx="660851" cy="52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35"/>
              </a:lnSpc>
              <a:spcBef>
                <a:spcPct val="0"/>
              </a:spcBef>
            </a:pPr>
            <a:r>
              <a:rPr lang="en-US" sz="2953" spc="-5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2308" y="4527695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why Switch 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3149" y="327695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74933" y="3902189"/>
            <a:ext cx="4652520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literature review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483149" y="390218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02308" y="3262068"/>
            <a:ext cx="4397771" cy="152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competitors review </a:t>
            </a:r>
          </a:p>
          <a:p>
            <a:pPr algn="l">
              <a:lnSpc>
                <a:spcPts val="3995"/>
              </a:lnSpc>
            </a:pPr>
          </a:p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452769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02308" y="5113635"/>
            <a:ext cx="5480840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Functional Requirements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483149" y="515293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02308" y="5739141"/>
            <a:ext cx="5480840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Non-Functional Requirements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483149" y="577843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02308" y="5859553"/>
            <a:ext cx="5811266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</a:p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Algorithem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3149" y="636318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02308" y="7084640"/>
            <a:ext cx="533038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technologies &amp; Architecture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83149" y="7029183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02308" y="780273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Database Structure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83149" y="774871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002308" y="848609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Development Stages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483149" y="8381077"/>
            <a:ext cx="660851" cy="52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35"/>
              </a:lnSpc>
              <a:spcBef>
                <a:spcPct val="0"/>
              </a:spcBef>
            </a:pPr>
            <a:r>
              <a:rPr lang="en-US" sz="2953" spc="-5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21914" y="1853853"/>
            <a:ext cx="13644172" cy="6626824"/>
            <a:chOff x="0" y="0"/>
            <a:chExt cx="3593527" cy="17453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93527" cy="1745336"/>
            </a:xfrm>
            <a:custGeom>
              <a:avLst/>
              <a:gdLst/>
              <a:ahLst/>
              <a:cxnLst/>
              <a:rect r="r" b="b" t="t" l="l"/>
              <a:pathLst>
                <a:path h="1745336" w="3593527">
                  <a:moveTo>
                    <a:pt x="0" y="0"/>
                  </a:moveTo>
                  <a:lnTo>
                    <a:pt x="3593527" y="0"/>
                  </a:lnTo>
                  <a:lnTo>
                    <a:pt x="3593527" y="1745336"/>
                  </a:lnTo>
                  <a:lnTo>
                    <a:pt x="0" y="174533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93527" cy="1783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1914" y="3269703"/>
            <a:ext cx="13644172" cy="598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</a:pPr>
            <a:r>
              <a:rPr lang="en-US" sz="3103" spc="-6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Switch Me platform is designed to enable individuals to exchange products easily, quickly, and transparently. The platform incorporates an AI mechanism for product valuation to establish a fair exchange system between users, as well as an algorithm for personalized matching of potential exchange items. This creates a unique user experience that connects people fairly and efficiently. The system offers an intuitive interface, advanced search capabilities, and the ability to manage exchanges in a simple and organized manner, emphasizing reliability and user convenience.</a:t>
            </a:r>
          </a:p>
          <a:p>
            <a:pPr algn="ctr">
              <a:lnSpc>
                <a:spcPts val="4344"/>
              </a:lnSpc>
            </a:pPr>
          </a:p>
          <a:p>
            <a:pPr algn="ctr">
              <a:lnSpc>
                <a:spcPts val="434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89419" y="1730028"/>
            <a:ext cx="6509161" cy="112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0"/>
              </a:lnSpc>
              <a:spcBef>
                <a:spcPct val="0"/>
              </a:spcBef>
            </a:pPr>
            <a:r>
              <a:rPr lang="en-US" sz="662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86421" y="0"/>
            <a:ext cx="5201579" cy="10287000"/>
          </a:xfrm>
          <a:custGeom>
            <a:avLst/>
            <a:gdLst/>
            <a:ahLst/>
            <a:cxnLst/>
            <a:rect r="r" b="b" t="t" l="l"/>
            <a:pathLst>
              <a:path h="10287000" w="5201579">
                <a:moveTo>
                  <a:pt x="0" y="0"/>
                </a:moveTo>
                <a:lnTo>
                  <a:pt x="5201579" y="0"/>
                </a:lnTo>
                <a:lnTo>
                  <a:pt x="5201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437" t="0" r="-7083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48969"/>
            <a:ext cx="15251438" cy="5492906"/>
            <a:chOff x="0" y="0"/>
            <a:chExt cx="4016840" cy="144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6840" cy="1446691"/>
            </a:xfrm>
            <a:custGeom>
              <a:avLst/>
              <a:gdLst/>
              <a:ahLst/>
              <a:cxnLst/>
              <a:rect r="r" b="b" t="t" l="l"/>
              <a:pathLst>
                <a:path h="1446691" w="4016840">
                  <a:moveTo>
                    <a:pt x="8630" y="0"/>
                  </a:moveTo>
                  <a:lnTo>
                    <a:pt x="4008210" y="0"/>
                  </a:lnTo>
                  <a:cubicBezTo>
                    <a:pt x="4012976" y="0"/>
                    <a:pt x="4016840" y="3864"/>
                    <a:pt x="4016840" y="8630"/>
                  </a:cubicBezTo>
                  <a:lnTo>
                    <a:pt x="4016840" y="1438062"/>
                  </a:lnTo>
                  <a:cubicBezTo>
                    <a:pt x="4016840" y="1442828"/>
                    <a:pt x="4012976" y="1446691"/>
                    <a:pt x="4008210" y="1446691"/>
                  </a:cubicBezTo>
                  <a:lnTo>
                    <a:pt x="8630" y="1446691"/>
                  </a:lnTo>
                  <a:cubicBezTo>
                    <a:pt x="3864" y="1446691"/>
                    <a:pt x="0" y="1442828"/>
                    <a:pt x="0" y="1438062"/>
                  </a:cubicBezTo>
                  <a:lnTo>
                    <a:pt x="0" y="8630"/>
                  </a:lnTo>
                  <a:cubicBezTo>
                    <a:pt x="0" y="3864"/>
                    <a:pt x="3864" y="0"/>
                    <a:pt x="863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16840" cy="148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1347" y="-138255"/>
            <a:ext cx="9559408" cy="122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4"/>
              </a:lnSpc>
              <a:spcBef>
                <a:spcPct val="0"/>
              </a:spcBef>
            </a:pPr>
            <a:r>
              <a:rPr lang="en-US" sz="710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  <a:r>
              <a:rPr lang="en-US" sz="710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literature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295" y="1283024"/>
            <a:ext cx="10911304" cy="189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b="true" sz="2913" spc="-58" u="sng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This review focuses on two main areas:</a:t>
            </a:r>
          </a:p>
          <a:p>
            <a:pPr algn="l" marL="564156" indent="-282078" lvl="1">
              <a:lnSpc>
                <a:spcPts val="3658"/>
              </a:lnSpc>
              <a:buAutoNum type="arabicPeriod" startAt="1"/>
            </a:pPr>
            <a:r>
              <a:rPr lang="en-US" b="true" sz="2613" spc="-52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AI-Based Pricing: </a:t>
            </a:r>
            <a:r>
              <a:rPr lang="en-US" sz="2613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For transparent and fair item valuation.</a:t>
            </a:r>
          </a:p>
          <a:p>
            <a:pPr algn="l" marL="564156" indent="-282078" lvl="1">
              <a:lnSpc>
                <a:spcPts val="3658"/>
              </a:lnSpc>
              <a:buAutoNum type="arabicPeriod" startAt="1"/>
            </a:pPr>
            <a:r>
              <a:rPr lang="en-US" b="true" sz="2613" spc="-52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Personalization algorithm in Online Commerce: </a:t>
            </a:r>
            <a:r>
              <a:rPr lang="en-US" sz="2613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enhance user experience and enable smart product matching.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0143" y="3619965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2" y="0"/>
                </a:lnTo>
                <a:lnTo>
                  <a:pt x="1232552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87538" y="3777998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2295" y="4744528"/>
            <a:ext cx="7314718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AI-based algorithms analyze data and perform dynamic, real-time pricing based on demand, seasonality, and competitors. Companies like Amazon and eBay use them to enhance commerce and boost sales.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8101" y="3906830"/>
            <a:ext cx="36935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AI-Based Pricing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76677" y="4769489"/>
            <a:ext cx="6345208" cy="427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Personalization algorithms in e-commerce platforms enhance user experience by analyzing preferences and displaying relevant products based on browsing and purchase history.</a:t>
            </a:r>
          </a:p>
          <a:p>
            <a:pPr algn="ctr">
              <a:lnSpc>
                <a:spcPts val="4213"/>
              </a:lnSpc>
            </a:pPr>
          </a:p>
          <a:p>
            <a:pPr algn="ctr">
              <a:lnSpc>
                <a:spcPts val="421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049280" y="3972338"/>
            <a:ext cx="629093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Personalization algorithm 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297013" y="4236241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01047" y="1411637"/>
          <a:ext cx="17646399" cy="7463727"/>
        </p:xfrm>
        <a:graphic>
          <a:graphicData uri="http://schemas.openxmlformats.org/drawingml/2006/table">
            <a:tbl>
              <a:tblPr/>
              <a:tblGrid>
                <a:gridCol w="2057753"/>
                <a:gridCol w="5528284"/>
                <a:gridCol w="5183981"/>
                <a:gridCol w="4876382"/>
              </a:tblGrid>
              <a:tr h="13565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Bunz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Swap.com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DFD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Marketplace (facebook)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</a:tr>
              <a:tr h="29041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DFD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general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Bunz is a Canadian platform for exchanging items, focusing on cashless transactions using an internal currency called Bunz Points.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Swap.com is an American platform for exchanging, buying, and selling second-hand items, with a focus on family-oriented products like children's clothing, toys, and books.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Facebook Marketplace is an online marketplace within Facebook that allows users to buy, sell, and exchange second-hand items easily and accessibly to a wide audience.</a:t>
                      </a:r>
                      <a:endParaRPr lang="en-US" sz="1100"/>
                    </a:p>
                    <a:p>
                      <a:pPr algn="ctr" rtl="true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3202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DFD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9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system based on an internal currency as a substitute for money.</a:t>
                      </a:r>
                      <a:endParaRPr lang="en-US" sz="1100"/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Absence of a price valuation mechanism.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Manual product search.</a:t>
                      </a:r>
                      <a:endParaRPr lang="en-US" sz="1100"/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selection in certain categories.</a:t>
                      </a:r>
                    </a:p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Physical price evaluation by sending the item to the company's warehouses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Lack of a built-in exchange mechanism.</a:t>
                      </a:r>
                      <a:endParaRPr lang="en-US" sz="1100"/>
                    </a:p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Risk of unsafe transactions due to lack of oversight.</a:t>
                      </a:r>
                    </a:p>
                    <a:p>
                      <a:pPr algn="l" marL="388617" indent="-194308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569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Absence of a price valuation mechanism.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201579" y="200026"/>
            <a:ext cx="7884841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Competitor Analysis</a:t>
            </a:r>
          </a:p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60701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52704" y="1365899"/>
            <a:ext cx="1424689" cy="1424689"/>
          </a:xfrm>
          <a:custGeom>
            <a:avLst/>
            <a:gdLst/>
            <a:ahLst/>
            <a:cxnLst/>
            <a:rect r="r" b="b" t="t" l="l"/>
            <a:pathLst>
              <a:path h="1424689" w="1424689">
                <a:moveTo>
                  <a:pt x="0" y="0"/>
                </a:moveTo>
                <a:lnTo>
                  <a:pt x="1424690" y="0"/>
                </a:lnTo>
                <a:lnTo>
                  <a:pt x="1424690" y="1424689"/>
                </a:lnTo>
                <a:lnTo>
                  <a:pt x="0" y="142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752704" y="3816501"/>
            <a:ext cx="1424689" cy="1424689"/>
          </a:xfrm>
          <a:custGeom>
            <a:avLst/>
            <a:gdLst/>
            <a:ahLst/>
            <a:cxnLst/>
            <a:rect r="r" b="b" t="t" l="l"/>
            <a:pathLst>
              <a:path h="1424689" w="1424689">
                <a:moveTo>
                  <a:pt x="0" y="0"/>
                </a:moveTo>
                <a:lnTo>
                  <a:pt x="1424690" y="0"/>
                </a:lnTo>
                <a:lnTo>
                  <a:pt x="1424690" y="1424689"/>
                </a:lnTo>
                <a:lnTo>
                  <a:pt x="0" y="142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8724563" y="6069682"/>
            <a:ext cx="1424689" cy="1424689"/>
          </a:xfrm>
          <a:custGeom>
            <a:avLst/>
            <a:gdLst/>
            <a:ahLst/>
            <a:cxnLst/>
            <a:rect r="r" b="b" t="t" l="l"/>
            <a:pathLst>
              <a:path h="1424689" w="1424689">
                <a:moveTo>
                  <a:pt x="0" y="0"/>
                </a:moveTo>
                <a:lnTo>
                  <a:pt x="1424689" y="0"/>
                </a:lnTo>
                <a:lnTo>
                  <a:pt x="1424689" y="1424689"/>
                </a:lnTo>
                <a:lnTo>
                  <a:pt x="0" y="142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874005" y="1991510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Why Switch 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2553" y="3710651"/>
            <a:ext cx="6776267" cy="228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difficulty individuals face in finding a convenient, efficient, and trustworthy platform for exchanging products without the need for purchasing or spending money.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77394" y="1188833"/>
            <a:ext cx="7620343" cy="205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b="true" sz="2354" spc="-47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Ecological Aspect:</a:t>
            </a:r>
            <a:r>
              <a:rPr lang="en-US" sz="2354" spc="-4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The project promotes sustainability by encouraging product exchange instead of buying and discarding. This allows items no longer needed to find value with others, reducing waste and conserving resources.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69621" y="1639327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0745" y="3840854"/>
            <a:ext cx="7937025" cy="129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b="true" sz="2452" spc="-49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Fair Valuation:</a:t>
            </a:r>
            <a:r>
              <a:rPr lang="en-US" sz="2452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Using an advanced AI algorithm, the platform ensures transparent and fair exchanges, saving users time and effort.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0745" y="5993482"/>
            <a:ext cx="7937025" cy="172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b="true" sz="2452" spc="-49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Personalized Matching:</a:t>
            </a:r>
            <a:r>
              <a:rPr lang="en-US" sz="2452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A smart algorithm suggests items to users based on their product's value and personal profile, providing a tailored and high-quality experience.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97762" y="408971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69621" y="634289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258" y="1028700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258" y="2489829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2258" y="3989764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1886" y="5508348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2258" y="8330955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89"/>
                </a:lnTo>
                <a:lnTo>
                  <a:pt x="0" y="122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1886" y="6919651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787114" y="233194"/>
            <a:ext cx="10049586" cy="79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01237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Functional Requirements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156169" y="-2697752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3E8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55433" y="1190993"/>
            <a:ext cx="16389493" cy="135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b="true" sz="2554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User Registration and Login: </a:t>
            </a:r>
            <a:r>
              <a:rPr lang="en-US" sz="2554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Register via email or Google API , create a personal profile with name, phone, location, gender, and date of birth, login system with password authentication.</a:t>
            </a:r>
          </a:p>
          <a:p>
            <a:pPr algn="l">
              <a:lnSpc>
                <a:spcPts val="357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76749" y="1252371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5433" y="2413629"/>
            <a:ext cx="16801170" cy="135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Upload:</a:t>
            </a:r>
            <a:r>
              <a:rPr lang="en-US" sz="2552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 Upload items with pictures, descriptions, condition, category, and preferred categories. Automatic AI-based valuation collects product details, sends them via API to a valuation mechanism, displays an estimated price range, and recommends a suggested price for better matching success.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5433" y="4028620"/>
            <a:ext cx="16801170" cy="135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and Match:</a:t>
            </a:r>
            <a:r>
              <a:rPr lang="en-US" sz="2552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 Advanced search system with filters (category, condition, price range, location). Smart matching based on algorithms that consider search history, preferred categories, age, gender, and other relevant factors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5433" y="5628234"/>
            <a:ext cx="16801170" cy="90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Rating and Reviews:</a:t>
            </a:r>
            <a:r>
              <a:rPr lang="en-US" b="true" sz="2552" spc="-51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52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Users can rate products and completed swaps, with reviews displayed for users and products.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5247" y="6917111"/>
            <a:ext cx="16801170" cy="90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 Swap Process: </a:t>
            </a:r>
            <a:r>
              <a:rPr lang="en-US" sz="2552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Transaction management system to review transaction details, option to accept or reject swap offers, ability for users to communicate to arrange swap details.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5433" y="8254755"/>
            <a:ext cx="16801170" cy="135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01237D"/>
                </a:solidFill>
                <a:latin typeface="Poppins Bold"/>
                <a:ea typeface="Poppins Bold"/>
                <a:cs typeface="Poppins Bold"/>
                <a:sym typeface="Poppins Bold"/>
              </a:rPr>
              <a:t>Admin Interface:</a:t>
            </a:r>
            <a:r>
              <a:rPr lang="en-US" sz="2552" spc="-51">
                <a:solidFill>
                  <a:srgbClr val="01237D"/>
                </a:solidFill>
                <a:latin typeface="Poppins"/>
                <a:ea typeface="Poppins"/>
                <a:cs typeface="Poppins"/>
                <a:sym typeface="Poppins"/>
              </a:rPr>
              <a:t> Removal of inappropriate products, blocking users who violate terms of service or engage in fraudulent activities, and monitoring platform usage data, including swap statistics, product uploads, and active users.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6749" y="2713499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6749" y="4213435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6377" y="5732019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6749" y="8554625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6377" y="7143322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7114" y="233194"/>
            <a:ext cx="10049586" cy="79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01237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Non-Functional Requirements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2258" y="1028700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5156169" y="-2697752"/>
            <a:ext cx="4693046" cy="46930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3E8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5433" y="1190993"/>
            <a:ext cx="16270669" cy="224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b="true" sz="2554" spc="-51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Performance:</a:t>
            </a:r>
            <a:r>
              <a:rPr lang="en-US" sz="2554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 Average response time</a:t>
            </a:r>
            <a:r>
              <a:rPr lang="en-US" sz="2554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of up to 3 seconds for standard actions and up to 9 seconds for complex actions, real-time updates in less than 2 seconds. </a:t>
            </a:r>
            <a:r>
              <a:rPr lang="en-US" sz="2554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</a:t>
            </a:r>
            <a:r>
              <a:rPr lang="en-US" sz="2554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for up to 100,000 active users simultaneously without performance degradation. During the initial pilot phase, the platform will allow a limited number of users on a local computer.</a:t>
            </a:r>
          </a:p>
          <a:p>
            <a:pPr algn="l">
              <a:lnSpc>
                <a:spcPts val="35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6749" y="1252371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5433" y="3149934"/>
            <a:ext cx="16632567" cy="90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Security: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Personal data storage with password protection, implementation of Google's secure API protocols for authentication and encrypted data transmission.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5619" y="4700522"/>
            <a:ext cx="16801170" cy="45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Reliability: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The platform should maintain 99% availability, excluding scheduled maintenance.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5433" y="5808088"/>
            <a:ext cx="16801170" cy="135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Usability: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the platform will be </a:t>
            </a:r>
            <a:r>
              <a:rPr lang="en-US" b="true" sz="2552" spc="-5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web-only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initially with potential for a mobile version based on demand. The design will prioritize a user-friendly and intuitive experience, ensuring simplicity and quick access to all core functionalities, making the </a:t>
            </a:r>
            <a:r>
              <a:rPr lang="en-US" b="true" sz="2552" spc="-5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platform clear and easy to use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5433" y="7626665"/>
            <a:ext cx="16801170" cy="269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b="true" sz="2552" spc="-51" u="sng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Maintainability:</a:t>
            </a:r>
            <a:r>
              <a:rPr lang="en-US" sz="255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codebase will be </a:t>
            </a:r>
            <a:r>
              <a:rPr lang="en-US" sz="255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designed modularly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to allow easy updates and enhancements without downtime, the system will</a:t>
            </a:r>
            <a:r>
              <a:rPr lang="en-US" sz="255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log user activities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and generate automated activity reports to improve performance, the platform will include </a:t>
            </a:r>
            <a:r>
              <a:rPr lang="en-US" sz="255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clear policies for administrative actions</a:t>
            </a:r>
            <a:r>
              <a:rPr lang="en-US" sz="2552" spc="-5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such as blocking users and removing inappropriate items, the system will be designed to </a:t>
            </a:r>
            <a:r>
              <a:rPr lang="en-US" sz="255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scale easily to support a larger number of users and items.</a:t>
            </a:r>
          </a:p>
          <a:p>
            <a:pPr algn="l">
              <a:lnSpc>
                <a:spcPts val="357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52072" y="2966509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76563" y="3190180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52444" y="4356798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76935" y="4580469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2072" y="5912225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76563" y="6135896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52072" y="7629205"/>
            <a:ext cx="1222690" cy="1222690"/>
          </a:xfrm>
          <a:custGeom>
            <a:avLst/>
            <a:gdLst/>
            <a:ahLst/>
            <a:cxnLst/>
            <a:rect r="r" b="b" t="t" l="l"/>
            <a:pathLst>
              <a:path h="1222690" w="1222690">
                <a:moveTo>
                  <a:pt x="0" y="0"/>
                </a:moveTo>
                <a:lnTo>
                  <a:pt x="1222690" y="0"/>
                </a:lnTo>
                <a:lnTo>
                  <a:pt x="1222690" y="1222690"/>
                </a:lnTo>
                <a:lnTo>
                  <a:pt x="0" y="122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376563" y="7852876"/>
            <a:ext cx="973336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8"/>
              </a:lnSpc>
              <a:spcBef>
                <a:spcPct val="0"/>
              </a:spcBef>
            </a:pPr>
            <a:r>
              <a:rPr lang="en-US" sz="4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8303" y="3890777"/>
            <a:ext cx="5935732" cy="8926226"/>
            <a:chOff x="0" y="0"/>
            <a:chExt cx="660400" cy="99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05151" y="4175769"/>
            <a:ext cx="5302035" cy="5302035"/>
            <a:chOff x="0" y="0"/>
            <a:chExt cx="8916670" cy="8916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1534" y="1145768"/>
            <a:ext cx="13982684" cy="720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b="true" sz="2065" spc="-41" strike="noStrike" u="none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 PostgreSQL (using pgAdmin4).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Programming Language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 The backend will be developed using either C# or Java.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Functionality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Handles business logic, user authentication, and data processing.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Provides APIs for communication with the frontend and integration with AI mechanisms.</a:t>
            </a:r>
          </a:p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b="true" sz="2065" spc="-41" strike="noStrike" u="none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Frameworks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 Angular and Node.js for dynamic and efficient development.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Technologies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HTML and CSS for structuring and styling the application.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TypeScript for scalable code.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Functionality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Delivers an intuitive and responsive user interface.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Communicates with the backend through RESTful APIs.</a:t>
            </a:r>
          </a:p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b="true" sz="2065" spc="-41" strike="noStrike" u="none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 Features:</a:t>
            </a:r>
          </a:p>
          <a:p>
            <a:pPr algn="l" marL="445979" indent="-222989" lvl="1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spc="-41" strike="noStrike" u="sng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AI Integration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891957" indent="-297319" lvl="2">
              <a:lnSpc>
                <a:spcPts val="2891"/>
              </a:lnSpc>
              <a:spcBef>
                <a:spcPct val="0"/>
              </a:spcBef>
              <a:buFont typeface="Arial"/>
              <a:buChar char="⚬"/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 system will include APIs to integrate various AI mechanisms, such as automatic 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product valuation,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65" spc="-41" strike="noStrike" u="none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intelligent matching algorithms, and real-time notifications</a:t>
            </a:r>
          </a:p>
          <a:p>
            <a:pPr algn="l" marL="0" indent="0" lvl="0">
              <a:lnSpc>
                <a:spcPts val="261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19271" y="259798"/>
            <a:ext cx="9954316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1237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technologies &amp; Architecture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156169" y="-2697752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3E8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DAGb4khvCgA</dc:identifier>
  <dcterms:modified xsi:type="dcterms:W3CDTF">2011-08-01T06:04:30Z</dcterms:modified>
  <cp:revision>1</cp:revision>
  <dc:title>Technology Pitch Deck</dc:title>
</cp:coreProperties>
</file>